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380" r:id="rId3"/>
    <p:sldId id="332" r:id="rId4"/>
    <p:sldId id="257" r:id="rId5"/>
    <p:sldId id="262" r:id="rId6"/>
    <p:sldId id="260" r:id="rId7"/>
    <p:sldId id="309" r:id="rId8"/>
    <p:sldId id="365" r:id="rId9"/>
    <p:sldId id="366" r:id="rId10"/>
    <p:sldId id="367" r:id="rId11"/>
    <p:sldId id="368" r:id="rId12"/>
    <p:sldId id="263" r:id="rId13"/>
    <p:sldId id="326" r:id="rId14"/>
    <p:sldId id="369" r:id="rId15"/>
    <p:sldId id="333" r:id="rId16"/>
    <p:sldId id="350" r:id="rId17"/>
    <p:sldId id="355" r:id="rId18"/>
    <p:sldId id="353" r:id="rId19"/>
    <p:sldId id="370" r:id="rId20"/>
    <p:sldId id="352" r:id="rId21"/>
    <p:sldId id="371" r:id="rId22"/>
    <p:sldId id="372" r:id="rId23"/>
    <p:sldId id="373" r:id="rId24"/>
    <p:sldId id="356" r:id="rId25"/>
    <p:sldId id="354" r:id="rId26"/>
    <p:sldId id="374" r:id="rId27"/>
    <p:sldId id="357" r:id="rId28"/>
    <p:sldId id="358" r:id="rId29"/>
    <p:sldId id="359" r:id="rId30"/>
    <p:sldId id="351" r:id="rId31"/>
    <p:sldId id="362" r:id="rId32"/>
    <p:sldId id="360" r:id="rId33"/>
    <p:sldId id="375" r:id="rId34"/>
    <p:sldId id="376" r:id="rId35"/>
    <p:sldId id="377" r:id="rId36"/>
    <p:sldId id="378" r:id="rId37"/>
    <p:sldId id="363" r:id="rId38"/>
    <p:sldId id="379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72"/>
    <p:restoredTop sz="82455"/>
  </p:normalViewPr>
  <p:slideViewPr>
    <p:cSldViewPr snapToGrid="0">
      <p:cViewPr varScale="1">
        <p:scale>
          <a:sx n="93" d="100"/>
          <a:sy n="93" d="100"/>
        </p:scale>
        <p:origin x="976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s://github.com/yagamis/cell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s://github.com/yagamis/cell" TargetMode="External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yagamis/cell" TargetMode="External"/><Relationship Id="rId3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0" y="1634918"/>
            <a:ext cx="7752443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初级篇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单元格定</a:t>
            </a:r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制化</a:t>
            </a:r>
            <a:endParaRPr lang="en-US" altLang="zh-CN" sz="36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28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8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展示数据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餐馆数据</a:t>
            </a:r>
          </a:p>
          <a:p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 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["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咖啡胡同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霍米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洛伊斯咖啡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贝蒂生蚝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福奇餐馆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阿波画室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伯克街面包坊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黑氏巧克力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惠灵顿雪梨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北州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布鲁克林塔菲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格雷厄姆大街肉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华夫饼 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沃夫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五叶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眼光咖啡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忏悔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巴拉菲娜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多尼西亚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皇家橡树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泰咖啡</a:t>
            </a:r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"]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76208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表格行数： 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(_: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numberOfRowsInSection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:) 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单元格内容： 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(_: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cellForRowAtIndexPath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:)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修改控制器默认提供的方法</a:t>
            </a:r>
          </a:p>
        </p:txBody>
      </p:sp>
    </p:spTree>
    <p:extLst>
      <p:ext uri="{BB962C8B-B14F-4D97-AF65-F5344CB8AC3E}">
        <p14:creationId xmlns:p14="http://schemas.microsoft.com/office/powerpoint/2010/main" val="1369678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修改控制器默认方法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1925310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override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关键字：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Swift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中子类用于覆盖父类的方法 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20130" y="263674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表格行数：餐馆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.count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6378" y="3305410"/>
            <a:ext cx="85613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单元格内容：</a:t>
            </a:r>
          </a:p>
          <a:p>
            <a:r>
              <a:rPr lang="en-US" altLang="zh-CN" sz="2000" dirty="0" smtClean="0"/>
              <a:t>let </a:t>
            </a:r>
            <a:r>
              <a:rPr lang="en-US" altLang="zh-CN" sz="2000" dirty="0"/>
              <a:t>cell = </a:t>
            </a:r>
            <a:r>
              <a:rPr lang="en-US" altLang="zh-CN" sz="2000" dirty="0" err="1"/>
              <a:t>tableView.dequeueReusableCellWithIdentifier</a:t>
            </a:r>
            <a:r>
              <a:rPr lang="en-US" altLang="zh-CN" sz="2000" dirty="0"/>
              <a:t>("Cell", </a:t>
            </a:r>
            <a:r>
              <a:rPr lang="en-US" altLang="zh-CN" sz="2000" dirty="0" err="1"/>
              <a:t>forIndexPath</a:t>
            </a:r>
            <a:r>
              <a:rPr lang="en-US" altLang="zh-CN" sz="2000" dirty="0"/>
              <a:t>: </a:t>
            </a:r>
            <a:r>
              <a:rPr lang="en-US" altLang="zh-CN" sz="2000" dirty="0" err="1"/>
              <a:t>indexPath</a:t>
            </a:r>
            <a:r>
              <a:rPr lang="en-US" altLang="zh-CN" sz="2000" dirty="0" smtClean="0"/>
              <a:t>)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        cell.</a:t>
            </a:r>
            <a:r>
              <a:rPr lang="en-US" altLang="zh-CN" sz="2000" dirty="0" err="1"/>
              <a:t>textLabel</a:t>
            </a:r>
            <a:r>
              <a:rPr lang="en-US" altLang="zh-CN" sz="2000" dirty="0"/>
              <a:t>?.text = </a:t>
            </a:r>
            <a:r>
              <a:rPr lang="zh-CN" altLang="en-US" sz="2000" dirty="0"/>
              <a:t>餐馆</a:t>
            </a:r>
            <a:r>
              <a:rPr lang="en-US" altLang="zh-CN" sz="2000" dirty="0"/>
              <a:t>[</a:t>
            </a:r>
            <a:r>
              <a:rPr lang="en-US" altLang="zh-CN" sz="2000" dirty="0" err="1"/>
              <a:t>indexPath.row</a:t>
            </a:r>
            <a:r>
              <a:rPr lang="en-US" altLang="zh-CN" sz="2000" dirty="0"/>
              <a:t>]</a:t>
            </a:r>
          </a:p>
          <a:p>
            <a:r>
              <a:rPr lang="en-US" altLang="zh-CN" sz="2000" dirty="0"/>
              <a:t>        cell.</a:t>
            </a:r>
            <a:r>
              <a:rPr lang="en-US" altLang="zh-CN" sz="2000" dirty="0" err="1"/>
              <a:t>imageView</a:t>
            </a:r>
            <a:r>
              <a:rPr lang="en-US" altLang="zh-CN" sz="2000" dirty="0"/>
              <a:t>?.image = </a:t>
            </a:r>
            <a:r>
              <a:rPr lang="en-US" altLang="zh-CN" sz="2000" dirty="0" err="1"/>
              <a:t>UIImage</a:t>
            </a:r>
            <a:r>
              <a:rPr lang="en-US" altLang="zh-CN" sz="2000" dirty="0"/>
              <a:t>(named: "</a:t>
            </a:r>
            <a:r>
              <a:rPr lang="en-US" altLang="zh-CN" sz="2000" dirty="0" err="1"/>
              <a:t>restaurant.jpg</a:t>
            </a:r>
            <a:r>
              <a:rPr lang="en-US" altLang="zh-CN" sz="2000" dirty="0"/>
              <a:t>")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（可选的实现，默认为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表格区块数：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numberOfSectionsInTableView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只有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个区块（可理解为列）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72946" y="4034478"/>
            <a:ext cx="3299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素材下载</a:t>
            </a:r>
            <a:r>
              <a:rPr kumimoji="1" lang="en-US" altLang="zh-CN" dirty="0"/>
              <a:t>:</a:t>
            </a:r>
            <a:r>
              <a:rPr lang="en-US" altLang="zh-CN" dirty="0"/>
              <a:t> </a:t>
            </a:r>
            <a:r>
              <a:rPr lang="en-US" altLang="zh-CN" dirty="0">
                <a:hlinkClick r:id="rId4"/>
              </a:rPr>
              <a:t>https://</a:t>
            </a:r>
            <a:r>
              <a:rPr lang="en-US" altLang="zh-CN" dirty="0" smtClean="0">
                <a:hlinkClick r:id="rId4"/>
              </a:rPr>
              <a:t>github.com/yagamis/cell</a:t>
            </a:r>
            <a:r>
              <a:rPr lang="zh-CN" altLang="en-US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245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各餐馆专属缩略图</a:t>
            </a: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导入餐馆图片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81031" y="1931218"/>
            <a:ext cx="8124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素材</a:t>
            </a:r>
            <a:r>
              <a:rPr kumimoji="1" lang="en-US" altLang="zh-CN" dirty="0" smtClean="0"/>
              <a:t>restaurantimages-2</a:t>
            </a:r>
            <a:r>
              <a:rPr kumimoji="1" lang="zh-CN" altLang="en-US" dirty="0" smtClean="0"/>
              <a:t>下载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lang="en-US" altLang="zh-CN" dirty="0">
                <a:hlinkClick r:id="rId4"/>
              </a:rPr>
              <a:t>https://</a:t>
            </a:r>
            <a:r>
              <a:rPr lang="en-US" altLang="zh-CN" dirty="0" smtClean="0">
                <a:hlinkClick r:id="rId4"/>
              </a:rPr>
              <a:t>github.com/yagamis/cell</a:t>
            </a:r>
            <a:r>
              <a:rPr lang="zh-CN" altLang="en-US" dirty="0" smtClean="0"/>
              <a:t>      </a:t>
            </a:r>
            <a:endParaRPr lang="en-US" altLang="zh-CN" dirty="0"/>
          </a:p>
        </p:txBody>
      </p:sp>
      <p:pic>
        <p:nvPicPr>
          <p:cNvPr id="7" name="图片 6" descr="imageArray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681" y="2473516"/>
            <a:ext cx="7623549" cy="419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556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新建餐馆图片数组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81031" y="1931218"/>
            <a:ext cx="81249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zh-CN" altLang="en-US" dirty="0" smtClean="0"/>
              <a:t>餐馆图片</a:t>
            </a:r>
            <a:r>
              <a:rPr lang="en-US" altLang="zh-CN" dirty="0" smtClean="0"/>
              <a:t>= </a:t>
            </a:r>
            <a:endParaRPr lang="en-US" altLang="zh-CN" dirty="0"/>
          </a:p>
          <a:p>
            <a:r>
              <a:rPr lang="en-US" altLang="zh-CN" dirty="0" smtClean="0"/>
              <a:t>["</a:t>
            </a:r>
            <a:r>
              <a:rPr lang="en-US" altLang="zh-CN" dirty="0" err="1"/>
              <a:t>cafedeadend.jpg</a:t>
            </a:r>
            <a:r>
              <a:rPr lang="en-US" altLang="zh-CN" dirty="0"/>
              <a:t>", "</a:t>
            </a:r>
            <a:r>
              <a:rPr lang="en-US" altLang="zh-CN" dirty="0" err="1"/>
              <a:t>homei.jpg</a:t>
            </a:r>
            <a:r>
              <a:rPr lang="en-US" altLang="zh-CN" dirty="0"/>
              <a:t>", "</a:t>
            </a:r>
            <a:r>
              <a:rPr lang="en-US" altLang="zh-CN" dirty="0" err="1"/>
              <a:t>teakha.jpg</a:t>
            </a:r>
            <a:r>
              <a:rPr lang="en-US" altLang="zh-CN" dirty="0"/>
              <a:t>", "</a:t>
            </a:r>
            <a:r>
              <a:rPr lang="en-US" altLang="zh-CN" dirty="0" err="1"/>
              <a:t>cafeloisl.jpg</a:t>
            </a:r>
            <a:r>
              <a:rPr lang="en-US" altLang="zh-CN" dirty="0"/>
              <a:t>", "</a:t>
            </a:r>
            <a:r>
              <a:rPr lang="en-US" altLang="zh-CN" dirty="0" err="1"/>
              <a:t>petiteoyster.jpg</a:t>
            </a:r>
            <a:r>
              <a:rPr lang="en-US" altLang="zh-CN" dirty="0"/>
              <a:t>", "</a:t>
            </a:r>
            <a:r>
              <a:rPr lang="en-US" altLang="zh-CN" dirty="0" err="1"/>
              <a:t>forkeerestaurant.jpg</a:t>
            </a:r>
            <a:r>
              <a:rPr lang="en-US" altLang="zh-CN" dirty="0"/>
              <a:t>", "</a:t>
            </a:r>
            <a:r>
              <a:rPr lang="en-US" altLang="zh-CN" dirty="0" err="1"/>
              <a:t>posatelier.jpg</a:t>
            </a:r>
            <a:r>
              <a:rPr lang="en-US" altLang="zh-CN" dirty="0"/>
              <a:t>", "</a:t>
            </a:r>
            <a:r>
              <a:rPr lang="en-US" altLang="zh-CN" dirty="0" err="1"/>
              <a:t>bourkestreetbakery.jpg</a:t>
            </a:r>
            <a:r>
              <a:rPr lang="en-US" altLang="zh-CN" dirty="0"/>
              <a:t>", "</a:t>
            </a:r>
            <a:r>
              <a:rPr lang="en-US" altLang="zh-CN" dirty="0" err="1"/>
              <a:t>haighschocolate.jpg</a:t>
            </a:r>
            <a:r>
              <a:rPr lang="en-US" altLang="zh-CN" dirty="0"/>
              <a:t>", "</a:t>
            </a:r>
            <a:r>
              <a:rPr lang="en-US" altLang="zh-CN" dirty="0" err="1"/>
              <a:t>palominoespresso.jpg</a:t>
            </a:r>
            <a:r>
              <a:rPr lang="en-US" altLang="zh-CN" dirty="0"/>
              <a:t>", "</a:t>
            </a:r>
            <a:r>
              <a:rPr lang="en-US" altLang="zh-CN" dirty="0" err="1"/>
              <a:t>upstate.jpg</a:t>
            </a:r>
            <a:r>
              <a:rPr lang="en-US" altLang="zh-CN" dirty="0"/>
              <a:t>", "</a:t>
            </a:r>
            <a:r>
              <a:rPr lang="en-US" altLang="zh-CN" dirty="0" err="1"/>
              <a:t>traif.jpg</a:t>
            </a:r>
            <a:r>
              <a:rPr lang="en-US" altLang="zh-CN" dirty="0"/>
              <a:t>", "</a:t>
            </a:r>
            <a:r>
              <a:rPr lang="en-US" altLang="zh-CN" dirty="0" err="1"/>
              <a:t>grahamavenuemeats.jpg</a:t>
            </a:r>
            <a:r>
              <a:rPr lang="en-US" altLang="zh-CN" dirty="0"/>
              <a:t>", "</a:t>
            </a:r>
            <a:r>
              <a:rPr lang="en-US" altLang="zh-CN" dirty="0" err="1"/>
              <a:t>wafflewolf.jpg</a:t>
            </a:r>
            <a:r>
              <a:rPr lang="en-US" altLang="zh-CN" dirty="0"/>
              <a:t>", "</a:t>
            </a:r>
            <a:r>
              <a:rPr lang="en-US" altLang="zh-CN" dirty="0" err="1"/>
              <a:t>fiveleaves.jpg</a:t>
            </a:r>
            <a:r>
              <a:rPr lang="en-US" altLang="zh-CN" dirty="0"/>
              <a:t>", "</a:t>
            </a:r>
            <a:r>
              <a:rPr lang="en-US" altLang="zh-CN" dirty="0" err="1"/>
              <a:t>cafelore.jpg</a:t>
            </a:r>
            <a:r>
              <a:rPr lang="en-US" altLang="zh-CN" dirty="0"/>
              <a:t>", "</a:t>
            </a:r>
            <a:r>
              <a:rPr lang="en-US" altLang="zh-CN" dirty="0" err="1"/>
              <a:t>confessional.jpg</a:t>
            </a:r>
            <a:r>
              <a:rPr lang="en-US" altLang="zh-CN" dirty="0"/>
              <a:t>", "</a:t>
            </a:r>
            <a:r>
              <a:rPr lang="en-US" altLang="zh-CN" dirty="0" err="1"/>
              <a:t>barrafina.jpg</a:t>
            </a:r>
            <a:r>
              <a:rPr lang="en-US" altLang="zh-CN" dirty="0"/>
              <a:t>", "</a:t>
            </a:r>
            <a:r>
              <a:rPr lang="en-US" altLang="zh-CN" dirty="0" err="1"/>
              <a:t>donostia.jpg</a:t>
            </a:r>
            <a:r>
              <a:rPr lang="en-US" altLang="zh-CN" dirty="0"/>
              <a:t>", "</a:t>
            </a:r>
            <a:r>
              <a:rPr lang="en-US" altLang="zh-CN" dirty="0" err="1"/>
              <a:t>royaloak.jpg</a:t>
            </a:r>
            <a:r>
              <a:rPr lang="en-US" altLang="zh-CN" dirty="0"/>
              <a:t>", "</a:t>
            </a:r>
            <a:r>
              <a:rPr lang="en-US" altLang="zh-CN" dirty="0" err="1"/>
              <a:t>thaicafe.jpg</a:t>
            </a:r>
            <a:r>
              <a:rPr lang="en-US" altLang="zh-CN" dirty="0"/>
              <a:t>"] </a:t>
            </a:r>
            <a:endParaRPr lang="en-US" altLang="zh-C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08785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更新代码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24683" y="1931218"/>
            <a:ext cx="6564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altLang="zh-CN" dirty="0"/>
              <a:t>cell.</a:t>
            </a:r>
            <a:r>
              <a:rPr lang="pl-PL" altLang="zh-CN" dirty="0" err="1"/>
              <a:t>imageView</a:t>
            </a:r>
            <a:r>
              <a:rPr lang="pl-PL" altLang="zh-CN" dirty="0"/>
              <a:t>?.image = </a:t>
            </a:r>
            <a:r>
              <a:rPr lang="pl-PL" altLang="zh-CN" dirty="0" err="1"/>
              <a:t>UIImage</a:t>
            </a:r>
            <a:r>
              <a:rPr lang="pl-PL" altLang="zh-CN" dirty="0"/>
              <a:t>(</a:t>
            </a:r>
            <a:r>
              <a:rPr lang="pl-PL" altLang="zh-CN" dirty="0" err="1"/>
              <a:t>named</a:t>
            </a:r>
            <a:r>
              <a:rPr lang="pl-PL" altLang="zh-CN" dirty="0"/>
              <a:t>: </a:t>
            </a:r>
            <a:r>
              <a:rPr lang="zh-CN" altLang="pl-PL" dirty="0"/>
              <a:t>餐馆图片</a:t>
            </a:r>
            <a:r>
              <a:rPr lang="pl-PL" altLang="zh-CN" dirty="0"/>
              <a:t>[</a:t>
            </a:r>
            <a:r>
              <a:rPr lang="pl-PL" altLang="zh-CN" dirty="0" err="1"/>
              <a:t>indexPath.row</a:t>
            </a:r>
            <a:r>
              <a:rPr lang="pl-PL" altLang="zh-CN" dirty="0"/>
              <a:t>])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5036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定制单元格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5090429" y="292925"/>
            <a:ext cx="1639491" cy="3091123"/>
          </a:xfrm>
          <a:custGeom>
            <a:avLst/>
            <a:gdLst/>
            <a:ahLst/>
            <a:cxnLst/>
            <a:rect l="l" t="t" r="r" b="b"/>
            <a:pathLst>
              <a:path w="1639491" h="3091123">
                <a:moveTo>
                  <a:pt x="1178384" y="0"/>
                </a:moveTo>
                <a:lnTo>
                  <a:pt x="1212540" y="0"/>
                </a:lnTo>
                <a:cubicBezTo>
                  <a:pt x="1474403" y="45541"/>
                  <a:pt x="1605335" y="148009"/>
                  <a:pt x="1605335" y="307404"/>
                </a:cubicBezTo>
                <a:cubicBezTo>
                  <a:pt x="1605335" y="387102"/>
                  <a:pt x="1582564" y="466799"/>
                  <a:pt x="1537023" y="546497"/>
                </a:cubicBezTo>
                <a:lnTo>
                  <a:pt x="1468710" y="631887"/>
                </a:lnTo>
                <a:lnTo>
                  <a:pt x="1417476" y="700199"/>
                </a:lnTo>
                <a:lnTo>
                  <a:pt x="1349164" y="802667"/>
                </a:lnTo>
                <a:lnTo>
                  <a:pt x="1212540" y="973447"/>
                </a:lnTo>
                <a:lnTo>
                  <a:pt x="1178384" y="1024681"/>
                </a:lnTo>
                <a:cubicBezTo>
                  <a:pt x="1155613" y="1047452"/>
                  <a:pt x="1121457" y="1087301"/>
                  <a:pt x="1075916" y="1144227"/>
                </a:cubicBezTo>
                <a:lnTo>
                  <a:pt x="990526" y="1297930"/>
                </a:lnTo>
                <a:cubicBezTo>
                  <a:pt x="944984" y="1354856"/>
                  <a:pt x="922214" y="1389012"/>
                  <a:pt x="922214" y="1400398"/>
                </a:cubicBezTo>
                <a:lnTo>
                  <a:pt x="888058" y="1468710"/>
                </a:lnTo>
                <a:cubicBezTo>
                  <a:pt x="876672" y="1502866"/>
                  <a:pt x="870979" y="1519944"/>
                  <a:pt x="870979" y="1519944"/>
                </a:cubicBezTo>
                <a:cubicBezTo>
                  <a:pt x="859594" y="1531329"/>
                  <a:pt x="876672" y="1548407"/>
                  <a:pt x="922214" y="1571178"/>
                </a:cubicBezTo>
                <a:lnTo>
                  <a:pt x="973448" y="1605334"/>
                </a:lnTo>
                <a:lnTo>
                  <a:pt x="1024682" y="1622412"/>
                </a:lnTo>
                <a:lnTo>
                  <a:pt x="1178384" y="1690724"/>
                </a:lnTo>
                <a:lnTo>
                  <a:pt x="1263774" y="1724880"/>
                </a:lnTo>
                <a:lnTo>
                  <a:pt x="1332086" y="1741958"/>
                </a:lnTo>
                <a:cubicBezTo>
                  <a:pt x="1537023" y="1833041"/>
                  <a:pt x="1639491" y="1963973"/>
                  <a:pt x="1639491" y="2134753"/>
                </a:cubicBezTo>
                <a:cubicBezTo>
                  <a:pt x="1639491" y="2134753"/>
                  <a:pt x="1639491" y="2146138"/>
                  <a:pt x="1639491" y="2168909"/>
                </a:cubicBezTo>
                <a:lnTo>
                  <a:pt x="1622413" y="2271377"/>
                </a:lnTo>
                <a:cubicBezTo>
                  <a:pt x="1622413" y="2339689"/>
                  <a:pt x="1537023" y="2436465"/>
                  <a:pt x="1366242" y="2561704"/>
                </a:cubicBezTo>
                <a:lnTo>
                  <a:pt x="1229618" y="2664172"/>
                </a:lnTo>
                <a:lnTo>
                  <a:pt x="1229618" y="2681250"/>
                </a:lnTo>
                <a:cubicBezTo>
                  <a:pt x="1184077" y="2715406"/>
                  <a:pt x="1138535" y="2743869"/>
                  <a:pt x="1092994" y="2766640"/>
                </a:cubicBezTo>
                <a:lnTo>
                  <a:pt x="1075916" y="2783718"/>
                </a:lnTo>
                <a:lnTo>
                  <a:pt x="973448" y="2834952"/>
                </a:lnTo>
                <a:lnTo>
                  <a:pt x="922214" y="2852030"/>
                </a:lnTo>
                <a:cubicBezTo>
                  <a:pt x="910828" y="2852030"/>
                  <a:pt x="893750" y="2863416"/>
                  <a:pt x="870979" y="2886186"/>
                </a:cubicBezTo>
                <a:cubicBezTo>
                  <a:pt x="859594" y="2897572"/>
                  <a:pt x="853901" y="2903264"/>
                  <a:pt x="853901" y="2903264"/>
                </a:cubicBezTo>
                <a:lnTo>
                  <a:pt x="768511" y="2954498"/>
                </a:lnTo>
                <a:lnTo>
                  <a:pt x="683121" y="3005732"/>
                </a:lnTo>
                <a:cubicBezTo>
                  <a:pt x="671736" y="3005732"/>
                  <a:pt x="648965" y="3005732"/>
                  <a:pt x="614809" y="3005732"/>
                </a:cubicBezTo>
                <a:cubicBezTo>
                  <a:pt x="580653" y="3017118"/>
                  <a:pt x="546497" y="3028503"/>
                  <a:pt x="512341" y="3039889"/>
                </a:cubicBezTo>
                <a:cubicBezTo>
                  <a:pt x="455414" y="3074045"/>
                  <a:pt x="421258" y="3085430"/>
                  <a:pt x="409873" y="3074045"/>
                </a:cubicBezTo>
                <a:lnTo>
                  <a:pt x="392795" y="3074045"/>
                </a:lnTo>
                <a:lnTo>
                  <a:pt x="307405" y="3074045"/>
                </a:lnTo>
                <a:lnTo>
                  <a:pt x="273249" y="3074045"/>
                </a:lnTo>
                <a:lnTo>
                  <a:pt x="256171" y="3074045"/>
                </a:lnTo>
                <a:cubicBezTo>
                  <a:pt x="187858" y="3085430"/>
                  <a:pt x="148010" y="3091123"/>
                  <a:pt x="136624" y="3091123"/>
                </a:cubicBezTo>
                <a:cubicBezTo>
                  <a:pt x="45542" y="3091123"/>
                  <a:pt x="0" y="3062659"/>
                  <a:pt x="0" y="3005732"/>
                </a:cubicBezTo>
                <a:cubicBezTo>
                  <a:pt x="11386" y="2971576"/>
                  <a:pt x="34156" y="2943113"/>
                  <a:pt x="68312" y="2920342"/>
                </a:cubicBezTo>
                <a:lnTo>
                  <a:pt x="119546" y="2886186"/>
                </a:lnTo>
                <a:cubicBezTo>
                  <a:pt x="153702" y="2863416"/>
                  <a:pt x="193551" y="2840645"/>
                  <a:pt x="239093" y="2817874"/>
                </a:cubicBezTo>
                <a:cubicBezTo>
                  <a:pt x="273249" y="2806489"/>
                  <a:pt x="290327" y="2800796"/>
                  <a:pt x="290327" y="2800796"/>
                </a:cubicBezTo>
                <a:lnTo>
                  <a:pt x="375717" y="2749562"/>
                </a:lnTo>
                <a:lnTo>
                  <a:pt x="426951" y="2715406"/>
                </a:lnTo>
                <a:lnTo>
                  <a:pt x="478185" y="2681250"/>
                </a:lnTo>
                <a:cubicBezTo>
                  <a:pt x="512341" y="2658479"/>
                  <a:pt x="535112" y="2641401"/>
                  <a:pt x="546497" y="2630016"/>
                </a:cubicBezTo>
                <a:lnTo>
                  <a:pt x="580653" y="2630016"/>
                </a:lnTo>
                <a:cubicBezTo>
                  <a:pt x="592038" y="2618630"/>
                  <a:pt x="609116" y="2607245"/>
                  <a:pt x="631887" y="2595860"/>
                </a:cubicBezTo>
                <a:cubicBezTo>
                  <a:pt x="666043" y="2573089"/>
                  <a:pt x="683121" y="2561704"/>
                  <a:pt x="683121" y="2561704"/>
                </a:cubicBezTo>
                <a:lnTo>
                  <a:pt x="785589" y="2476313"/>
                </a:lnTo>
                <a:lnTo>
                  <a:pt x="1041760" y="2322611"/>
                </a:lnTo>
                <a:lnTo>
                  <a:pt x="1161306" y="2203065"/>
                </a:lnTo>
                <a:cubicBezTo>
                  <a:pt x="1195462" y="2168909"/>
                  <a:pt x="1212540" y="2140446"/>
                  <a:pt x="1212540" y="2117675"/>
                </a:cubicBezTo>
                <a:cubicBezTo>
                  <a:pt x="1212540" y="2072134"/>
                  <a:pt x="1127150" y="2026592"/>
                  <a:pt x="956370" y="1981051"/>
                </a:cubicBezTo>
                <a:cubicBezTo>
                  <a:pt x="933599" y="1969665"/>
                  <a:pt x="910828" y="1963973"/>
                  <a:pt x="888058" y="1963973"/>
                </a:cubicBezTo>
                <a:lnTo>
                  <a:pt x="734355" y="1912739"/>
                </a:lnTo>
                <a:lnTo>
                  <a:pt x="683121" y="1878583"/>
                </a:lnTo>
                <a:lnTo>
                  <a:pt x="563575" y="1844426"/>
                </a:lnTo>
                <a:cubicBezTo>
                  <a:pt x="483878" y="1821656"/>
                  <a:pt x="444029" y="1787500"/>
                  <a:pt x="444029" y="1741958"/>
                </a:cubicBezTo>
                <a:lnTo>
                  <a:pt x="444029" y="1690724"/>
                </a:lnTo>
                <a:lnTo>
                  <a:pt x="444029" y="1639490"/>
                </a:lnTo>
                <a:cubicBezTo>
                  <a:pt x="432644" y="1593949"/>
                  <a:pt x="478185" y="1514251"/>
                  <a:pt x="580653" y="1400398"/>
                </a:cubicBezTo>
                <a:cubicBezTo>
                  <a:pt x="671736" y="1286544"/>
                  <a:pt x="745741" y="1189769"/>
                  <a:pt x="802667" y="1110071"/>
                </a:cubicBezTo>
                <a:lnTo>
                  <a:pt x="870979" y="1007604"/>
                </a:lnTo>
                <a:lnTo>
                  <a:pt x="1024682" y="785589"/>
                </a:lnTo>
                <a:lnTo>
                  <a:pt x="1127150" y="614809"/>
                </a:lnTo>
                <a:cubicBezTo>
                  <a:pt x="1149921" y="580653"/>
                  <a:pt x="1161306" y="557882"/>
                  <a:pt x="1161306" y="546497"/>
                </a:cubicBezTo>
                <a:cubicBezTo>
                  <a:pt x="1161306" y="523726"/>
                  <a:pt x="1149921" y="506648"/>
                  <a:pt x="1127150" y="495263"/>
                </a:cubicBezTo>
                <a:lnTo>
                  <a:pt x="1058838" y="495263"/>
                </a:lnTo>
                <a:lnTo>
                  <a:pt x="1007604" y="478184"/>
                </a:lnTo>
                <a:lnTo>
                  <a:pt x="956370" y="495263"/>
                </a:lnTo>
                <a:lnTo>
                  <a:pt x="853901" y="495263"/>
                </a:lnTo>
                <a:lnTo>
                  <a:pt x="819745" y="495263"/>
                </a:lnTo>
                <a:lnTo>
                  <a:pt x="717277" y="512341"/>
                </a:lnTo>
                <a:lnTo>
                  <a:pt x="648965" y="529419"/>
                </a:lnTo>
                <a:lnTo>
                  <a:pt x="563575" y="546497"/>
                </a:lnTo>
                <a:lnTo>
                  <a:pt x="444029" y="597731"/>
                </a:lnTo>
                <a:cubicBezTo>
                  <a:pt x="387102" y="609116"/>
                  <a:pt x="352946" y="614809"/>
                  <a:pt x="341561" y="614809"/>
                </a:cubicBezTo>
                <a:lnTo>
                  <a:pt x="307405" y="631887"/>
                </a:lnTo>
                <a:cubicBezTo>
                  <a:pt x="284634" y="654657"/>
                  <a:pt x="261863" y="666043"/>
                  <a:pt x="239093" y="666043"/>
                </a:cubicBezTo>
                <a:cubicBezTo>
                  <a:pt x="182166" y="666043"/>
                  <a:pt x="153702" y="637579"/>
                  <a:pt x="153702" y="580653"/>
                </a:cubicBezTo>
                <a:cubicBezTo>
                  <a:pt x="153702" y="546497"/>
                  <a:pt x="159395" y="518033"/>
                  <a:pt x="170780" y="495263"/>
                </a:cubicBezTo>
                <a:lnTo>
                  <a:pt x="204936" y="392794"/>
                </a:lnTo>
                <a:cubicBezTo>
                  <a:pt x="273249" y="176473"/>
                  <a:pt x="421258" y="68312"/>
                  <a:pt x="648965" y="68312"/>
                </a:cubicBezTo>
                <a:cubicBezTo>
                  <a:pt x="671736" y="68312"/>
                  <a:pt x="688814" y="62619"/>
                  <a:pt x="700199" y="51234"/>
                </a:cubicBezTo>
                <a:lnTo>
                  <a:pt x="751433" y="34156"/>
                </a:lnTo>
                <a:cubicBezTo>
                  <a:pt x="762819" y="34156"/>
                  <a:pt x="808360" y="28463"/>
                  <a:pt x="888058" y="1707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536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更友好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10153" y="3212123"/>
            <a:ext cx="6096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优化项：</a:t>
            </a:r>
          </a:p>
          <a:p>
            <a:endParaRPr kumimoji="1"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更改高度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缩略图更大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显示更多餐馆信息，比如地点和类型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更改字体类型和尺寸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把图片显示成圆形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098430" y="1931218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方式之一：定制单元格</a:t>
            </a:r>
          </a:p>
          <a:p>
            <a:endParaRPr kumimoji="1"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：默认样式、缩略图位置和尺寸固定</a:t>
            </a:r>
          </a:p>
        </p:txBody>
      </p:sp>
      <p:pic>
        <p:nvPicPr>
          <p:cNvPr id="6" name="图片 5" descr="f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0" b="24222"/>
          <a:stretch/>
        </p:blipFill>
        <p:spPr>
          <a:xfrm>
            <a:off x="6984024" y="2086851"/>
            <a:ext cx="4551484" cy="315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411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设计原型单元格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屏幕快照 2015-05-18 下午5.02.2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301" y="2614898"/>
            <a:ext cx="39497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946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表格行高和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行高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840" y="1931218"/>
            <a:ext cx="10058400" cy="2146277"/>
          </a:xfrm>
          <a:prstGeom prst="rect">
            <a:avLst/>
          </a:prstGeom>
        </p:spPr>
      </p:pic>
      <p:pic>
        <p:nvPicPr>
          <p:cNvPr id="4" name="图片 3" descr="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840" y="4293377"/>
            <a:ext cx="10058400" cy="228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5823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pad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3825"/>
            <a:ext cx="12191999" cy="751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添加图片组件设定位置尺寸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 descr="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97" y="2238798"/>
            <a:ext cx="10058400" cy="2325698"/>
          </a:xfrm>
          <a:prstGeom prst="rect">
            <a:avLst/>
          </a:prstGeom>
        </p:spPr>
      </p:pic>
      <p:sp>
        <p:nvSpPr>
          <p:cNvPr id="13" name="椭圆形标注 12"/>
          <p:cNvSpPr/>
          <p:nvPr/>
        </p:nvSpPr>
        <p:spPr>
          <a:xfrm>
            <a:off x="7924800" y="5362725"/>
            <a:ext cx="2474259" cy="1026352"/>
          </a:xfrm>
          <a:prstGeom prst="wedgeEllipseCallout">
            <a:avLst>
              <a:gd name="adj1" fmla="val 32598"/>
              <a:gd name="adj2" fmla="val -1988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推荐设置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56363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38" y="1877550"/>
            <a:ext cx="8509000" cy="31877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个标签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第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个：名称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形标注 12"/>
          <p:cNvSpPr/>
          <p:nvPr/>
        </p:nvSpPr>
        <p:spPr>
          <a:xfrm>
            <a:off x="175846" y="5444785"/>
            <a:ext cx="2473569" cy="1295983"/>
          </a:xfrm>
          <a:prstGeom prst="wedgeEllipseCallout">
            <a:avLst>
              <a:gd name="adj1" fmla="val 32125"/>
              <a:gd name="adj2" fmla="val -1976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位置和尺寸：</a:t>
            </a:r>
          </a:p>
          <a:p>
            <a:pPr algn="ctr"/>
            <a:r>
              <a:rPr kumimoji="1" lang="en-US" altLang="zh-CN" dirty="0" smtClean="0"/>
              <a:t>X:86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Y:9</a:t>
            </a:r>
            <a:endParaRPr kumimoji="1" lang="zh-CN" altLang="en-US" dirty="0" smtClean="0"/>
          </a:p>
          <a:p>
            <a:pPr algn="ctr"/>
            <a:r>
              <a:rPr kumimoji="1" lang="zh-CN" altLang="en-US" dirty="0" smtClean="0"/>
              <a:t>宽：</a:t>
            </a:r>
            <a:r>
              <a:rPr kumimoji="1" lang="en-US" altLang="zh-CN" dirty="0" smtClean="0"/>
              <a:t>205</a:t>
            </a:r>
            <a:r>
              <a:rPr kumimoji="1" lang="zh-CN" altLang="en-US" dirty="0" smtClean="0"/>
              <a:t> 高：</a:t>
            </a:r>
            <a:r>
              <a:rPr kumimoji="1" lang="en-US" altLang="zh-CN" dirty="0" smtClean="0"/>
              <a:t>21</a:t>
            </a:r>
            <a:endParaRPr kumimoji="1" lang="zh-CN" altLang="en-US" dirty="0"/>
          </a:p>
        </p:txBody>
      </p:sp>
      <p:sp>
        <p:nvSpPr>
          <p:cNvPr id="8" name="椭圆形标注 7"/>
          <p:cNvSpPr/>
          <p:nvPr/>
        </p:nvSpPr>
        <p:spPr>
          <a:xfrm>
            <a:off x="9634895" y="4126974"/>
            <a:ext cx="2473569" cy="1295983"/>
          </a:xfrm>
          <a:prstGeom prst="wedgeEllipseCallout">
            <a:avLst>
              <a:gd name="adj1" fmla="val -63554"/>
              <a:gd name="adj2" fmla="val -1198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自定义字体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7583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设置第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个标签：地点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形标注 12"/>
          <p:cNvSpPr/>
          <p:nvPr/>
        </p:nvSpPr>
        <p:spPr>
          <a:xfrm>
            <a:off x="1326806" y="2725031"/>
            <a:ext cx="2473569" cy="1295983"/>
          </a:xfrm>
          <a:prstGeom prst="wedgeEllipseCallout">
            <a:avLst>
              <a:gd name="adj1" fmla="val 9850"/>
              <a:gd name="adj2" fmla="val -26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位置和尺寸：</a:t>
            </a:r>
          </a:p>
          <a:p>
            <a:pPr algn="ctr"/>
            <a:r>
              <a:rPr kumimoji="1" lang="en-US" altLang="zh-CN" dirty="0" smtClean="0"/>
              <a:t>X:86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Y:35</a:t>
            </a:r>
            <a:endParaRPr kumimoji="1" lang="zh-CN" altLang="en-US" dirty="0" smtClean="0"/>
          </a:p>
          <a:p>
            <a:pPr algn="ctr"/>
            <a:r>
              <a:rPr kumimoji="1" lang="zh-CN" altLang="en-US" dirty="0" smtClean="0"/>
              <a:t>宽：</a:t>
            </a:r>
            <a:r>
              <a:rPr kumimoji="1" lang="en-US" altLang="zh-CN" dirty="0" smtClean="0"/>
              <a:t>205</a:t>
            </a:r>
            <a:r>
              <a:rPr kumimoji="1" lang="zh-CN" altLang="en-US" dirty="0" smtClean="0"/>
              <a:t> 高：</a:t>
            </a:r>
            <a:r>
              <a:rPr kumimoji="1" lang="en-US" altLang="zh-CN" dirty="0" smtClean="0"/>
              <a:t>18</a:t>
            </a:r>
            <a:endParaRPr kumimoji="1" lang="zh-CN" altLang="en-US" dirty="0"/>
          </a:p>
        </p:txBody>
      </p:sp>
      <p:sp>
        <p:nvSpPr>
          <p:cNvPr id="8" name="椭圆形标注 7"/>
          <p:cNvSpPr/>
          <p:nvPr/>
        </p:nvSpPr>
        <p:spPr>
          <a:xfrm>
            <a:off x="6059357" y="2725030"/>
            <a:ext cx="2473569" cy="1295983"/>
          </a:xfrm>
          <a:prstGeom prst="wedgeEllipseCallout">
            <a:avLst>
              <a:gd name="adj1" fmla="val -8104"/>
              <a:gd name="adj2" fmla="val -157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自定义字体</a:t>
            </a:r>
          </a:p>
          <a:p>
            <a:pPr algn="ctr"/>
            <a:r>
              <a:rPr kumimoji="1" lang="zh-CN" altLang="en-US" dirty="0" smtClean="0"/>
              <a:t>尺寸 </a:t>
            </a:r>
            <a:r>
              <a:rPr kumimoji="1" lang="en-US" altLang="zh-CN" dirty="0" smtClean="0"/>
              <a:t>13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1607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设置第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个标签：类型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形标注 12"/>
          <p:cNvSpPr/>
          <p:nvPr/>
        </p:nvSpPr>
        <p:spPr>
          <a:xfrm>
            <a:off x="1326806" y="2725031"/>
            <a:ext cx="2473569" cy="1295983"/>
          </a:xfrm>
          <a:prstGeom prst="wedgeEllipseCallout">
            <a:avLst>
              <a:gd name="adj1" fmla="val 9850"/>
              <a:gd name="adj2" fmla="val -26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位置和尺寸：</a:t>
            </a:r>
          </a:p>
          <a:p>
            <a:pPr algn="ctr"/>
            <a:r>
              <a:rPr kumimoji="1" lang="en-US" altLang="zh-CN" dirty="0" smtClean="0"/>
              <a:t>X:86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Y:54</a:t>
            </a:r>
            <a:endParaRPr kumimoji="1" lang="zh-CN" altLang="en-US" dirty="0" smtClean="0"/>
          </a:p>
          <a:p>
            <a:pPr algn="ctr"/>
            <a:r>
              <a:rPr kumimoji="1" lang="zh-CN" altLang="en-US" dirty="0" smtClean="0"/>
              <a:t>宽：</a:t>
            </a:r>
            <a:r>
              <a:rPr kumimoji="1" lang="en-US" altLang="zh-CN" dirty="0" smtClean="0"/>
              <a:t>205</a:t>
            </a:r>
            <a:r>
              <a:rPr kumimoji="1" lang="zh-CN" altLang="en-US" dirty="0" smtClean="0"/>
              <a:t> 高：</a:t>
            </a:r>
            <a:r>
              <a:rPr kumimoji="1" lang="en-US" altLang="zh-CN" dirty="0" smtClean="0"/>
              <a:t>21</a:t>
            </a:r>
            <a:endParaRPr kumimoji="1" lang="zh-CN" altLang="en-US" dirty="0"/>
          </a:p>
        </p:txBody>
      </p:sp>
      <p:sp>
        <p:nvSpPr>
          <p:cNvPr id="8" name="椭圆形标注 7"/>
          <p:cNvSpPr/>
          <p:nvPr/>
        </p:nvSpPr>
        <p:spPr>
          <a:xfrm>
            <a:off x="6059357" y="2725030"/>
            <a:ext cx="2473569" cy="1295983"/>
          </a:xfrm>
          <a:prstGeom prst="wedgeEllipseCallout">
            <a:avLst>
              <a:gd name="adj1" fmla="val -8104"/>
              <a:gd name="adj2" fmla="val -157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自定义字体</a:t>
            </a:r>
          </a:p>
          <a:p>
            <a:pPr algn="ctr"/>
            <a:r>
              <a:rPr kumimoji="1" lang="zh-CN" altLang="en-US" dirty="0" smtClean="0"/>
              <a:t>尺寸 </a:t>
            </a:r>
            <a:r>
              <a:rPr kumimoji="1" lang="en-US" altLang="zh-CN" dirty="0" smtClean="0"/>
              <a:t>11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42202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定制一个自定义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98430" y="1931218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创建一个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类，用于控制</a:t>
            </a:r>
            <a:r>
              <a:rPr kumimoji="1"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</a:t>
            </a:r>
            <a:r>
              <a:rPr kumimoji="1"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内容的展现</a:t>
            </a:r>
          </a:p>
        </p:txBody>
      </p:sp>
      <p:pic>
        <p:nvPicPr>
          <p:cNvPr id="7" name="图片 6" descr="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284" y="2598025"/>
            <a:ext cx="6046225" cy="356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430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控制器与类关联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40438"/>
            <a:ext cx="10058400" cy="223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2619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Assistant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Editor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7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97" y="2362200"/>
            <a:ext cx="10058400" cy="224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122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元素与控制器关联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dra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53" y="2051229"/>
            <a:ext cx="10058400" cy="3041306"/>
          </a:xfrm>
          <a:prstGeom prst="rect">
            <a:avLst/>
          </a:prstGeom>
        </p:spPr>
      </p:pic>
      <p:sp>
        <p:nvSpPr>
          <p:cNvPr id="8" name="椭圆形标注 7"/>
          <p:cNvSpPr/>
          <p:nvPr/>
        </p:nvSpPr>
        <p:spPr>
          <a:xfrm>
            <a:off x="8459326" y="635235"/>
            <a:ext cx="2473569" cy="1295983"/>
          </a:xfrm>
          <a:prstGeom prst="wedgeEllipseCallout">
            <a:avLst>
              <a:gd name="adj1" fmla="val -143704"/>
              <a:gd name="adj2" fmla="val 1813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Control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拖动</a:t>
            </a:r>
          </a:p>
          <a:p>
            <a:pPr algn="ctr"/>
            <a:r>
              <a:rPr kumimoji="1" lang="zh-CN" altLang="en-US" dirty="0" smtClean="0"/>
              <a:t>释放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4541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数据模型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91866" y="3940281"/>
            <a:ext cx="6013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属性，用来存储用于显示到</a:t>
            </a:r>
            <a:r>
              <a:rPr lang="en-US" altLang="zh-CN" dirty="0" smtClean="0"/>
              <a:t>UI</a:t>
            </a:r>
            <a:r>
              <a:rPr lang="zh-CN" altLang="en-US" dirty="0" smtClean="0"/>
              <a:t>上的值。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391866" y="4990527"/>
            <a:ext cx="6013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@</a:t>
            </a:r>
            <a:r>
              <a:rPr lang="en-US" altLang="zh-CN" dirty="0" err="1" smtClean="0"/>
              <a:t>IBOutlet</a:t>
            </a:r>
            <a:r>
              <a:rPr lang="zh-CN" altLang="en-US" dirty="0" smtClean="0"/>
              <a:t> 用于引用</a:t>
            </a:r>
            <a:r>
              <a:rPr lang="en-US" altLang="zh-CN" dirty="0" smtClean="0"/>
              <a:t>storyboard</a:t>
            </a:r>
            <a:r>
              <a:rPr lang="zh-CN" altLang="en-US" dirty="0" smtClean="0"/>
              <a:t>上的一个</a:t>
            </a:r>
            <a:r>
              <a:rPr lang="en-US" altLang="zh-CN" dirty="0" smtClean="0"/>
              <a:t>UI</a:t>
            </a:r>
            <a:r>
              <a:rPr lang="zh-CN" altLang="en-US" dirty="0" smtClean="0"/>
              <a:t>组件</a:t>
            </a:r>
          </a:p>
          <a:p>
            <a:r>
              <a:rPr lang="en-US" altLang="zh-CN" dirty="0" smtClean="0"/>
              <a:t>@</a:t>
            </a:r>
            <a:r>
              <a:rPr lang="en-US" altLang="zh-CN" dirty="0" err="1" smtClean="0"/>
              <a:t>IBAction</a:t>
            </a:r>
            <a:r>
              <a:rPr lang="zh-CN" altLang="en-US" dirty="0" smtClean="0"/>
              <a:t> 用于响应一个</a:t>
            </a:r>
            <a:r>
              <a:rPr lang="en-US" altLang="zh-CN" dirty="0" smtClean="0"/>
              <a:t>UI</a:t>
            </a:r>
            <a:r>
              <a:rPr lang="zh-CN" altLang="en-US" dirty="0" smtClean="0"/>
              <a:t>组件的交互事件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246581" y="2059038"/>
            <a:ext cx="71276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    </a:t>
            </a:r>
            <a:r>
              <a:rPr lang="en-US" altLang="zh-CN" dirty="0" smtClean="0"/>
              <a:t>@</a:t>
            </a:r>
            <a:r>
              <a:rPr lang="en-US" altLang="zh-CN" dirty="0" err="1"/>
              <a:t>IBOutlet</a:t>
            </a:r>
            <a:r>
              <a:rPr lang="en-US" altLang="zh-CN" dirty="0"/>
              <a:t> weak </a:t>
            </a: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nameLabel</a:t>
            </a:r>
            <a:r>
              <a:rPr lang="en-US" altLang="zh-CN" dirty="0"/>
              <a:t>: </a:t>
            </a:r>
            <a:r>
              <a:rPr lang="en-US" altLang="zh-CN" dirty="0" err="1"/>
              <a:t>UILabel</a:t>
            </a:r>
            <a:r>
              <a:rPr lang="en-US" altLang="zh-CN" dirty="0"/>
              <a:t>!</a:t>
            </a:r>
          </a:p>
          <a:p>
            <a:r>
              <a:rPr lang="en-US" altLang="zh-CN" dirty="0"/>
              <a:t>    @</a:t>
            </a:r>
            <a:r>
              <a:rPr lang="en-US" altLang="zh-CN" dirty="0" err="1"/>
              <a:t>IBOutlet</a:t>
            </a:r>
            <a:r>
              <a:rPr lang="en-US" altLang="zh-CN" dirty="0"/>
              <a:t> weak </a:t>
            </a: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locationLabel</a:t>
            </a:r>
            <a:r>
              <a:rPr lang="en-US" altLang="zh-CN" dirty="0"/>
              <a:t>: </a:t>
            </a:r>
            <a:r>
              <a:rPr lang="en-US" altLang="zh-CN" dirty="0" err="1"/>
              <a:t>UILabel</a:t>
            </a:r>
            <a:r>
              <a:rPr lang="en-US" altLang="zh-CN" dirty="0"/>
              <a:t>!</a:t>
            </a:r>
          </a:p>
          <a:p>
            <a:r>
              <a:rPr lang="en-US" altLang="zh-CN" dirty="0"/>
              <a:t>    @</a:t>
            </a:r>
            <a:r>
              <a:rPr lang="en-US" altLang="zh-CN" dirty="0" err="1"/>
              <a:t>IBOutlet</a:t>
            </a:r>
            <a:r>
              <a:rPr lang="en-US" altLang="zh-CN" dirty="0"/>
              <a:t> weak </a:t>
            </a: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typeLabel</a:t>
            </a:r>
            <a:r>
              <a:rPr lang="en-US" altLang="zh-CN" dirty="0"/>
              <a:t>: </a:t>
            </a:r>
            <a:r>
              <a:rPr lang="en-US" altLang="zh-CN" dirty="0" err="1"/>
              <a:t>UILabel</a:t>
            </a:r>
            <a:r>
              <a:rPr lang="en-US" altLang="zh-CN" dirty="0"/>
              <a:t>!</a:t>
            </a:r>
          </a:p>
          <a:p>
            <a:r>
              <a:rPr lang="en-US" altLang="zh-CN" dirty="0"/>
              <a:t>    @</a:t>
            </a:r>
            <a:r>
              <a:rPr lang="en-US" altLang="zh-CN" dirty="0" err="1"/>
              <a:t>IBOutlet</a:t>
            </a:r>
            <a:r>
              <a:rPr lang="en-US" altLang="zh-CN" dirty="0"/>
              <a:t> weak </a:t>
            </a: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thumbnailImageView</a:t>
            </a:r>
            <a:r>
              <a:rPr lang="en-US" altLang="zh-CN" dirty="0"/>
              <a:t>: </a:t>
            </a:r>
            <a:r>
              <a:rPr lang="en-US" altLang="zh-CN" dirty="0" err="1"/>
              <a:t>UIImageView</a:t>
            </a:r>
            <a:r>
              <a:rPr lang="en-US" altLang="zh-CN" dirty="0" smtClean="0"/>
              <a:t>!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26523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确认连接状态是否完整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link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12" y="1931218"/>
            <a:ext cx="11465993" cy="425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599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065478" y="2567354"/>
            <a:ext cx="3466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标新立异易，更上层楼难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.” 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          </a:t>
            </a:r>
          </a:p>
          <a:p>
            <a:r>
              <a:rPr lang="zh-CN" altLang="en-US" i="1" dirty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       </a:t>
            </a:r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–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艾维 强纳森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endParaRPr lang="en-US" altLang="zh-CN" dirty="0">
              <a:effectLst/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pic>
        <p:nvPicPr>
          <p:cNvPr id="2" name="图片 1" descr="fe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80765" cy="7901354"/>
          </a:xfrm>
          <a:prstGeom prst="rect">
            <a:avLst/>
          </a:prstGeom>
        </p:spPr>
      </p:pic>
      <p:pic>
        <p:nvPicPr>
          <p:cNvPr id="5" name="图片 4" descr="new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7" r="46"/>
          <a:stretch/>
        </p:blipFill>
        <p:spPr>
          <a:xfrm>
            <a:off x="2766646" y="1395047"/>
            <a:ext cx="2567353" cy="453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表格控制器编码</a:t>
            </a:r>
          </a:p>
        </p:txBody>
      </p:sp>
      <p:sp>
        <p:nvSpPr>
          <p:cNvPr id="6" name="任意多边形 5"/>
          <p:cNvSpPr/>
          <p:nvPr/>
        </p:nvSpPr>
        <p:spPr>
          <a:xfrm>
            <a:off x="5209975" y="173377"/>
            <a:ext cx="1741959" cy="3483918"/>
          </a:xfrm>
          <a:custGeom>
            <a:avLst/>
            <a:gdLst/>
            <a:ahLst/>
            <a:cxnLst/>
            <a:rect l="l" t="t" r="r" b="b"/>
            <a:pathLst>
              <a:path w="1741959" h="3483918">
                <a:moveTo>
                  <a:pt x="751433" y="0"/>
                </a:moveTo>
                <a:cubicBezTo>
                  <a:pt x="796975" y="11386"/>
                  <a:pt x="819746" y="51234"/>
                  <a:pt x="819746" y="119547"/>
                </a:cubicBezTo>
                <a:cubicBezTo>
                  <a:pt x="819746" y="130932"/>
                  <a:pt x="808360" y="159395"/>
                  <a:pt x="785590" y="204937"/>
                </a:cubicBezTo>
                <a:cubicBezTo>
                  <a:pt x="762819" y="239093"/>
                  <a:pt x="728663" y="330176"/>
                  <a:pt x="683121" y="478185"/>
                </a:cubicBezTo>
                <a:cubicBezTo>
                  <a:pt x="683121" y="489571"/>
                  <a:pt x="666043" y="535112"/>
                  <a:pt x="631887" y="614810"/>
                </a:cubicBezTo>
                <a:cubicBezTo>
                  <a:pt x="540805" y="888058"/>
                  <a:pt x="472492" y="1110072"/>
                  <a:pt x="426951" y="1280852"/>
                </a:cubicBezTo>
                <a:cubicBezTo>
                  <a:pt x="404180" y="1406091"/>
                  <a:pt x="387102" y="1474403"/>
                  <a:pt x="375717" y="1485789"/>
                </a:cubicBezTo>
                <a:lnTo>
                  <a:pt x="341561" y="1588257"/>
                </a:lnTo>
                <a:cubicBezTo>
                  <a:pt x="296019" y="1713496"/>
                  <a:pt x="273249" y="1838735"/>
                  <a:pt x="273249" y="1963973"/>
                </a:cubicBezTo>
                <a:cubicBezTo>
                  <a:pt x="273249" y="2077827"/>
                  <a:pt x="358639" y="2140446"/>
                  <a:pt x="529419" y="2151832"/>
                </a:cubicBezTo>
                <a:cubicBezTo>
                  <a:pt x="563575" y="2151832"/>
                  <a:pt x="597731" y="2157524"/>
                  <a:pt x="631887" y="2168910"/>
                </a:cubicBezTo>
                <a:cubicBezTo>
                  <a:pt x="666043" y="2180295"/>
                  <a:pt x="683121" y="2185988"/>
                  <a:pt x="683121" y="2185988"/>
                </a:cubicBezTo>
                <a:lnTo>
                  <a:pt x="751433" y="2168910"/>
                </a:lnTo>
                <a:lnTo>
                  <a:pt x="870980" y="2168910"/>
                </a:lnTo>
                <a:lnTo>
                  <a:pt x="922214" y="2151832"/>
                </a:lnTo>
                <a:lnTo>
                  <a:pt x="956370" y="2151832"/>
                </a:lnTo>
                <a:cubicBezTo>
                  <a:pt x="967755" y="2151832"/>
                  <a:pt x="973448" y="2134754"/>
                  <a:pt x="973448" y="2100598"/>
                </a:cubicBezTo>
                <a:lnTo>
                  <a:pt x="990526" y="1946895"/>
                </a:lnTo>
                <a:cubicBezTo>
                  <a:pt x="990526" y="1935510"/>
                  <a:pt x="990526" y="1912739"/>
                  <a:pt x="990526" y="1878583"/>
                </a:cubicBezTo>
                <a:lnTo>
                  <a:pt x="1007604" y="1793193"/>
                </a:lnTo>
                <a:cubicBezTo>
                  <a:pt x="1007604" y="1781808"/>
                  <a:pt x="1013297" y="1753344"/>
                  <a:pt x="1024682" y="1707803"/>
                </a:cubicBezTo>
                <a:cubicBezTo>
                  <a:pt x="1024682" y="1559793"/>
                  <a:pt x="1030375" y="1451633"/>
                  <a:pt x="1041760" y="1383321"/>
                </a:cubicBezTo>
                <a:lnTo>
                  <a:pt x="1075916" y="1280852"/>
                </a:lnTo>
                <a:cubicBezTo>
                  <a:pt x="1087301" y="1189770"/>
                  <a:pt x="1092994" y="1115765"/>
                  <a:pt x="1092994" y="1058838"/>
                </a:cubicBezTo>
                <a:cubicBezTo>
                  <a:pt x="1092994" y="1013297"/>
                  <a:pt x="1110072" y="973448"/>
                  <a:pt x="1144228" y="939292"/>
                </a:cubicBezTo>
                <a:cubicBezTo>
                  <a:pt x="1201155" y="882365"/>
                  <a:pt x="1241004" y="853902"/>
                  <a:pt x="1263774" y="853902"/>
                </a:cubicBezTo>
                <a:lnTo>
                  <a:pt x="1315008" y="870980"/>
                </a:lnTo>
                <a:lnTo>
                  <a:pt x="1400399" y="888058"/>
                </a:lnTo>
                <a:cubicBezTo>
                  <a:pt x="1502867" y="922214"/>
                  <a:pt x="1548408" y="962063"/>
                  <a:pt x="1537023" y="1007604"/>
                </a:cubicBezTo>
                <a:cubicBezTo>
                  <a:pt x="1537023" y="1041760"/>
                  <a:pt x="1525637" y="1098687"/>
                  <a:pt x="1502867" y="1178384"/>
                </a:cubicBezTo>
                <a:cubicBezTo>
                  <a:pt x="1491481" y="1201155"/>
                  <a:pt x="1480096" y="1263775"/>
                  <a:pt x="1468711" y="1366243"/>
                </a:cubicBezTo>
                <a:cubicBezTo>
                  <a:pt x="1457325" y="1423169"/>
                  <a:pt x="1440247" y="1497174"/>
                  <a:pt x="1417477" y="1588257"/>
                </a:cubicBezTo>
                <a:cubicBezTo>
                  <a:pt x="1394706" y="1679340"/>
                  <a:pt x="1383321" y="1747652"/>
                  <a:pt x="1383321" y="1793193"/>
                </a:cubicBezTo>
                <a:cubicBezTo>
                  <a:pt x="1360550" y="1907047"/>
                  <a:pt x="1349164" y="1969666"/>
                  <a:pt x="1349164" y="1981052"/>
                </a:cubicBezTo>
                <a:cubicBezTo>
                  <a:pt x="1337779" y="2003822"/>
                  <a:pt x="1332086" y="2026593"/>
                  <a:pt x="1332086" y="2049364"/>
                </a:cubicBezTo>
                <a:cubicBezTo>
                  <a:pt x="1332086" y="2083520"/>
                  <a:pt x="1349164" y="2100598"/>
                  <a:pt x="1383321" y="2100598"/>
                </a:cubicBezTo>
                <a:cubicBezTo>
                  <a:pt x="1383321" y="2100598"/>
                  <a:pt x="1394706" y="2100598"/>
                  <a:pt x="1417477" y="2100598"/>
                </a:cubicBezTo>
                <a:lnTo>
                  <a:pt x="1502867" y="2066442"/>
                </a:lnTo>
                <a:cubicBezTo>
                  <a:pt x="1525637" y="2066442"/>
                  <a:pt x="1559793" y="2049364"/>
                  <a:pt x="1605335" y="2015208"/>
                </a:cubicBezTo>
                <a:cubicBezTo>
                  <a:pt x="1628106" y="2003822"/>
                  <a:pt x="1650876" y="1998130"/>
                  <a:pt x="1673647" y="1998130"/>
                </a:cubicBezTo>
                <a:cubicBezTo>
                  <a:pt x="1719188" y="1998130"/>
                  <a:pt x="1741959" y="2032286"/>
                  <a:pt x="1741959" y="2100598"/>
                </a:cubicBezTo>
                <a:cubicBezTo>
                  <a:pt x="1741959" y="2134754"/>
                  <a:pt x="1736266" y="2157524"/>
                  <a:pt x="1724881" y="2168910"/>
                </a:cubicBezTo>
                <a:lnTo>
                  <a:pt x="1622413" y="2237222"/>
                </a:lnTo>
                <a:lnTo>
                  <a:pt x="1554101" y="2288456"/>
                </a:lnTo>
                <a:lnTo>
                  <a:pt x="1434555" y="2356768"/>
                </a:lnTo>
                <a:lnTo>
                  <a:pt x="1383321" y="2390924"/>
                </a:lnTo>
                <a:cubicBezTo>
                  <a:pt x="1303623" y="2436466"/>
                  <a:pt x="1263774" y="2482007"/>
                  <a:pt x="1263774" y="2527549"/>
                </a:cubicBezTo>
                <a:cubicBezTo>
                  <a:pt x="1252389" y="2538934"/>
                  <a:pt x="1241004" y="2561705"/>
                  <a:pt x="1229618" y="2595861"/>
                </a:cubicBezTo>
                <a:cubicBezTo>
                  <a:pt x="1218233" y="2641402"/>
                  <a:pt x="1212540" y="2675558"/>
                  <a:pt x="1212540" y="2698329"/>
                </a:cubicBezTo>
                <a:lnTo>
                  <a:pt x="1212540" y="2749563"/>
                </a:lnTo>
                <a:lnTo>
                  <a:pt x="1178384" y="3022811"/>
                </a:lnTo>
                <a:cubicBezTo>
                  <a:pt x="1166999" y="3125279"/>
                  <a:pt x="1155613" y="3187899"/>
                  <a:pt x="1144228" y="3210670"/>
                </a:cubicBezTo>
                <a:cubicBezTo>
                  <a:pt x="1132843" y="3233440"/>
                  <a:pt x="1127150" y="3244826"/>
                  <a:pt x="1127150" y="3244826"/>
                </a:cubicBezTo>
                <a:lnTo>
                  <a:pt x="1161306" y="3313138"/>
                </a:lnTo>
                <a:cubicBezTo>
                  <a:pt x="1161306" y="3313138"/>
                  <a:pt x="1155613" y="3318830"/>
                  <a:pt x="1144228" y="3330216"/>
                </a:cubicBezTo>
                <a:cubicBezTo>
                  <a:pt x="1132843" y="3352986"/>
                  <a:pt x="1110072" y="3375757"/>
                  <a:pt x="1075916" y="3398528"/>
                </a:cubicBezTo>
                <a:cubicBezTo>
                  <a:pt x="1064531" y="3421299"/>
                  <a:pt x="1047453" y="3438377"/>
                  <a:pt x="1024682" y="3449762"/>
                </a:cubicBezTo>
                <a:cubicBezTo>
                  <a:pt x="1001911" y="3472533"/>
                  <a:pt x="973448" y="3483918"/>
                  <a:pt x="939292" y="3483918"/>
                </a:cubicBezTo>
                <a:cubicBezTo>
                  <a:pt x="905136" y="3483918"/>
                  <a:pt x="888058" y="3455455"/>
                  <a:pt x="888058" y="3398528"/>
                </a:cubicBezTo>
                <a:lnTo>
                  <a:pt x="888058" y="3364372"/>
                </a:lnTo>
                <a:lnTo>
                  <a:pt x="888058" y="3244826"/>
                </a:lnTo>
                <a:cubicBezTo>
                  <a:pt x="888058" y="3210670"/>
                  <a:pt x="888058" y="3165128"/>
                  <a:pt x="888058" y="3108201"/>
                </a:cubicBezTo>
                <a:cubicBezTo>
                  <a:pt x="899443" y="3051275"/>
                  <a:pt x="905136" y="3017119"/>
                  <a:pt x="905136" y="3005733"/>
                </a:cubicBezTo>
                <a:lnTo>
                  <a:pt x="905136" y="2920343"/>
                </a:lnTo>
                <a:lnTo>
                  <a:pt x="922214" y="2869109"/>
                </a:lnTo>
                <a:cubicBezTo>
                  <a:pt x="922214" y="2857724"/>
                  <a:pt x="922214" y="2846338"/>
                  <a:pt x="922214" y="2834953"/>
                </a:cubicBezTo>
                <a:lnTo>
                  <a:pt x="922214" y="2766641"/>
                </a:lnTo>
                <a:cubicBezTo>
                  <a:pt x="922214" y="2755255"/>
                  <a:pt x="922214" y="2732485"/>
                  <a:pt x="922214" y="2698329"/>
                </a:cubicBezTo>
                <a:cubicBezTo>
                  <a:pt x="933599" y="2664173"/>
                  <a:pt x="939292" y="2635709"/>
                  <a:pt x="939292" y="2612939"/>
                </a:cubicBezTo>
                <a:cubicBezTo>
                  <a:pt x="939292" y="2578783"/>
                  <a:pt x="922214" y="2561705"/>
                  <a:pt x="888058" y="2561705"/>
                </a:cubicBezTo>
                <a:cubicBezTo>
                  <a:pt x="876672" y="2561705"/>
                  <a:pt x="865287" y="2561705"/>
                  <a:pt x="853902" y="2561705"/>
                </a:cubicBezTo>
                <a:lnTo>
                  <a:pt x="768512" y="2578783"/>
                </a:lnTo>
                <a:lnTo>
                  <a:pt x="717277" y="2578783"/>
                </a:lnTo>
                <a:lnTo>
                  <a:pt x="512341" y="2595861"/>
                </a:lnTo>
                <a:lnTo>
                  <a:pt x="444029" y="2595861"/>
                </a:lnTo>
                <a:lnTo>
                  <a:pt x="375717" y="2595861"/>
                </a:lnTo>
                <a:cubicBezTo>
                  <a:pt x="136625" y="2573090"/>
                  <a:pt x="17078" y="2464929"/>
                  <a:pt x="17078" y="2271378"/>
                </a:cubicBezTo>
                <a:lnTo>
                  <a:pt x="17078" y="2185988"/>
                </a:lnTo>
                <a:lnTo>
                  <a:pt x="0" y="2134754"/>
                </a:lnTo>
                <a:lnTo>
                  <a:pt x="0" y="2083520"/>
                </a:lnTo>
                <a:cubicBezTo>
                  <a:pt x="11386" y="2060749"/>
                  <a:pt x="17078" y="1992437"/>
                  <a:pt x="17078" y="1878583"/>
                </a:cubicBezTo>
                <a:cubicBezTo>
                  <a:pt x="17078" y="1457325"/>
                  <a:pt x="79698" y="1098687"/>
                  <a:pt x="204937" y="802668"/>
                </a:cubicBezTo>
                <a:cubicBezTo>
                  <a:pt x="227707" y="745741"/>
                  <a:pt x="239093" y="700200"/>
                  <a:pt x="239093" y="666044"/>
                </a:cubicBezTo>
                <a:cubicBezTo>
                  <a:pt x="239093" y="654658"/>
                  <a:pt x="233400" y="643273"/>
                  <a:pt x="222015" y="631888"/>
                </a:cubicBezTo>
                <a:lnTo>
                  <a:pt x="204937" y="614810"/>
                </a:lnTo>
                <a:cubicBezTo>
                  <a:pt x="204937" y="614810"/>
                  <a:pt x="204937" y="609117"/>
                  <a:pt x="204937" y="597731"/>
                </a:cubicBezTo>
                <a:cubicBezTo>
                  <a:pt x="204937" y="552190"/>
                  <a:pt x="222015" y="489571"/>
                  <a:pt x="256171" y="409873"/>
                </a:cubicBezTo>
                <a:cubicBezTo>
                  <a:pt x="256171" y="398488"/>
                  <a:pt x="267556" y="370024"/>
                  <a:pt x="290327" y="324483"/>
                </a:cubicBezTo>
                <a:cubicBezTo>
                  <a:pt x="301712" y="278942"/>
                  <a:pt x="313098" y="250478"/>
                  <a:pt x="324483" y="239093"/>
                </a:cubicBezTo>
                <a:lnTo>
                  <a:pt x="341561" y="222015"/>
                </a:lnTo>
                <a:lnTo>
                  <a:pt x="392795" y="187859"/>
                </a:lnTo>
                <a:cubicBezTo>
                  <a:pt x="540805" y="62620"/>
                  <a:pt x="660351" y="0"/>
                  <a:pt x="75143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380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116">
        <p15:prstTrans prst="pageCurlDouble"/>
      </p:transition>
    </mc:Choice>
    <mc:Fallback xmlns="">
      <p:transition spd="slow" advTm="311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30409190215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023" y="1735015"/>
            <a:ext cx="3724649" cy="318965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15354" y="3423138"/>
            <a:ext cx="4923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少年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,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我对你的坚持表示敬佩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!</a:t>
            </a:r>
            <a:endParaRPr kumimoji="1" lang="zh-CN" altLang="en-US" dirty="0" smtClean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我保证这是本章最后一项！！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997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重用为自定义的单元格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06062" y="2203938"/>
            <a:ext cx="8090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/>
                </a:solidFill>
              </a:rPr>
              <a:t>let cell = </a:t>
            </a:r>
            <a:r>
              <a:rPr lang="en-US" altLang="zh-CN" dirty="0" err="1">
                <a:solidFill>
                  <a:schemeClr val="accent1"/>
                </a:solidFill>
              </a:rPr>
              <a:t>tableView.dequeueReusableCellWithIdentifier</a:t>
            </a:r>
            <a:r>
              <a:rPr lang="en-US" altLang="zh-CN" dirty="0">
                <a:solidFill>
                  <a:schemeClr val="accent1"/>
                </a:solidFill>
              </a:rPr>
              <a:t>("Cell", </a:t>
            </a:r>
            <a:r>
              <a:rPr lang="en-US" altLang="zh-CN" dirty="0" err="1">
                <a:solidFill>
                  <a:schemeClr val="accent1"/>
                </a:solidFill>
              </a:rPr>
              <a:t>forIndexPath</a:t>
            </a:r>
            <a:r>
              <a:rPr lang="en-US" altLang="zh-CN" dirty="0">
                <a:solidFill>
                  <a:schemeClr val="accent1"/>
                </a:solidFill>
              </a:rPr>
              <a:t>: </a:t>
            </a:r>
            <a:r>
              <a:rPr lang="en-US" altLang="zh-CN" dirty="0" err="1">
                <a:solidFill>
                  <a:schemeClr val="accent1"/>
                </a:solidFill>
              </a:rPr>
              <a:t>indexPath</a:t>
            </a:r>
            <a:r>
              <a:rPr lang="en-US" altLang="zh-CN" dirty="0">
                <a:solidFill>
                  <a:schemeClr val="accent1"/>
                </a:solidFill>
              </a:rPr>
              <a:t>) as! </a:t>
            </a:r>
            <a:r>
              <a:rPr lang="en-US" altLang="zh-CN" b="1" dirty="0" err="1">
                <a:solidFill>
                  <a:schemeClr val="accent1"/>
                </a:solidFill>
              </a:rPr>
              <a:t>CustomTableViewCell</a:t>
            </a:r>
            <a:endParaRPr kumimoji="1" lang="zh-CN" altLang="en-US" b="1" dirty="0">
              <a:solidFill>
                <a:schemeClr val="accent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06062" y="3198483"/>
            <a:ext cx="80900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as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类型转换，从一个类型转换到另一个类型</a:t>
            </a:r>
          </a:p>
          <a:p>
            <a:endParaRPr lang="zh-CN" altLang="en-US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生活中：</a:t>
            </a:r>
          </a:p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  某人 </a:t>
            </a:r>
            <a:r>
              <a:rPr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-&gt;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男人（衍生） </a:t>
            </a:r>
          </a:p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  小波 </a:t>
            </a:r>
            <a:r>
              <a:rPr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-&gt;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居民（溯源）</a:t>
            </a:r>
          </a:p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  公里 </a:t>
            </a:r>
            <a:r>
              <a:rPr lang="en-US" altLang="zh-CN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-&gt;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英里（格式）</a:t>
            </a:r>
            <a:endParaRPr lang="zh-CN" altLang="en-US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06061" y="5268014"/>
            <a:ext cx="9261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as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！ 类型强制往下转换（转换失败，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app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会崩溃），用于很确定衍生类型的情况下</a:t>
            </a:r>
          </a:p>
          <a:p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as?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类型安全往</a:t>
            </a:r>
            <a:r>
              <a:rPr kumimoji="1" lang="zh-CN" altLang="en-US" b="1" dirty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下转换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（转换失败，返回空），不确定的情况下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2761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给自定义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元素设置值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9970" y="2321169"/>
            <a:ext cx="7432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accent1"/>
                </a:solidFill>
              </a:rPr>
              <a:t>cell.nameLabel.text</a:t>
            </a:r>
            <a:r>
              <a:rPr lang="en-US" altLang="zh-CN" dirty="0">
                <a:solidFill>
                  <a:schemeClr val="accent1"/>
                </a:solidFill>
              </a:rPr>
              <a:t> = </a:t>
            </a:r>
            <a:r>
              <a:rPr lang="zh-CN" altLang="en-US" dirty="0">
                <a:solidFill>
                  <a:schemeClr val="accent1"/>
                </a:solidFill>
              </a:rPr>
              <a:t>餐馆</a:t>
            </a:r>
            <a:r>
              <a:rPr lang="en-US" altLang="zh-CN" dirty="0">
                <a:solidFill>
                  <a:schemeClr val="accent1"/>
                </a:solidFill>
              </a:rPr>
              <a:t>[</a:t>
            </a:r>
            <a:r>
              <a:rPr lang="en-US" altLang="zh-CN" dirty="0" err="1">
                <a:solidFill>
                  <a:schemeClr val="accent1"/>
                </a:solidFill>
              </a:rPr>
              <a:t>indexPath.row</a:t>
            </a:r>
            <a:r>
              <a:rPr lang="en-US" altLang="zh-CN" dirty="0">
                <a:solidFill>
                  <a:schemeClr val="accent1"/>
                </a:solidFill>
              </a:rPr>
              <a:t>]</a:t>
            </a:r>
          </a:p>
          <a:p>
            <a:r>
              <a:rPr lang="en-US" altLang="zh-CN" dirty="0" err="1" smtClean="0">
                <a:solidFill>
                  <a:schemeClr val="accent1"/>
                </a:solidFill>
              </a:rPr>
              <a:t>cell.thumbnailImageView.image</a:t>
            </a:r>
            <a:r>
              <a:rPr lang="en-US" altLang="zh-CN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= </a:t>
            </a:r>
            <a:r>
              <a:rPr lang="en-US" altLang="zh-CN" dirty="0" err="1">
                <a:solidFill>
                  <a:schemeClr val="accent1"/>
                </a:solidFill>
              </a:rPr>
              <a:t>UIImage</a:t>
            </a:r>
            <a:r>
              <a:rPr lang="en-US" altLang="zh-CN" dirty="0">
                <a:solidFill>
                  <a:schemeClr val="accent1"/>
                </a:solidFill>
              </a:rPr>
              <a:t>(named: </a:t>
            </a:r>
            <a:r>
              <a:rPr lang="zh-CN" altLang="en-US" dirty="0">
                <a:solidFill>
                  <a:schemeClr val="accent1"/>
                </a:solidFill>
              </a:rPr>
              <a:t>餐馆图片</a:t>
            </a:r>
            <a:r>
              <a:rPr lang="en-US" altLang="zh-CN" dirty="0">
                <a:solidFill>
                  <a:schemeClr val="accent1"/>
                </a:solidFill>
              </a:rPr>
              <a:t>[</a:t>
            </a:r>
            <a:r>
              <a:rPr lang="en-US" altLang="zh-CN" dirty="0" err="1">
                <a:solidFill>
                  <a:schemeClr val="accent1"/>
                </a:solidFill>
              </a:rPr>
              <a:t>indexPath.row</a:t>
            </a:r>
            <a:r>
              <a:rPr lang="en-US" altLang="zh-CN" dirty="0">
                <a:solidFill>
                  <a:schemeClr val="accent1"/>
                </a:solidFill>
              </a:rPr>
              <a:t>])</a:t>
            </a:r>
            <a:endParaRPr kumimoji="1" lang="zh-CN" altLang="en-US" b="1" dirty="0">
              <a:solidFill>
                <a:schemeClr val="accent1"/>
              </a:solidFill>
            </a:endParaRPr>
          </a:p>
        </p:txBody>
      </p:sp>
      <p:pic>
        <p:nvPicPr>
          <p:cNvPr id="6" name="图片 5" descr="runtes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608" y="1753754"/>
            <a:ext cx="248838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381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图片圆角化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094182" y="2400141"/>
            <a:ext cx="7432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圆角效果不错？</a:t>
            </a:r>
          </a:p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不需要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Photoshop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预处理！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36391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视图处理类介绍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94182" y="2131125"/>
            <a:ext cx="74324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CALayer</a:t>
            </a:r>
            <a:r>
              <a:rPr lang="zh-CN" altLang="en-US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类</a:t>
            </a:r>
          </a:p>
          <a:p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  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layer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层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: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用于管理视图和处理视图相关动画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63681" y="4177693"/>
            <a:ext cx="74324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可调节的属性如：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背景色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边框及宽度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阴影色及宽度等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透明度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b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边角半径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25962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缩略图圆角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094182" y="1931218"/>
            <a:ext cx="7432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□ 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-&gt;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○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94182" y="2915956"/>
            <a:ext cx="74324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正方形宽度的一半</a:t>
            </a:r>
          </a:p>
          <a:p>
            <a:r>
              <a:rPr kumimoji="1" lang="en-US" altLang="zh-CN" b="1" dirty="0" err="1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cell.thumbnailImageView.layer.cornerRadius</a:t>
            </a:r>
            <a:r>
              <a:rPr kumimoji="1" lang="en-US" altLang="zh-CN" b="1" dirty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= </a:t>
            </a:r>
            <a:r>
              <a:rPr kumimoji="1" lang="en-US" altLang="zh-CN" b="1" dirty="0" err="1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cell.thumbnailImageView.frame.size.width</a:t>
            </a:r>
            <a:r>
              <a:rPr kumimoji="1" lang="en-US" altLang="zh-CN" b="1" dirty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/ 2</a:t>
            </a:r>
          </a:p>
          <a:p>
            <a:endParaRPr kumimoji="1" lang="zh-CN" altLang="en-US" b="1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94182" y="4116285"/>
            <a:ext cx="9933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让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layer</a:t>
            </a:r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设置生效</a:t>
            </a:r>
          </a:p>
          <a:p>
            <a:r>
              <a:rPr kumimoji="1" lang="en-US" altLang="zh-CN" b="1" dirty="0" err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cell.thumbnailImageView.clipsToBounds</a:t>
            </a:r>
            <a:r>
              <a:rPr kumimoji="1" lang="en-US" altLang="zh-CN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 </a:t>
            </a:r>
            <a:r>
              <a:rPr kumimoji="1" lang="en-US" altLang="zh-CN" b="1" dirty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= true</a:t>
            </a:r>
            <a:endParaRPr kumimoji="1" lang="zh-CN" altLang="en-US" b="1" dirty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94182" y="2411864"/>
            <a:ext cx="7432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内</a:t>
            </a:r>
            <a:r>
              <a:rPr kumimoji="1" lang="zh-CN" altLang="en-US" b="1" smtClean="0">
                <a:solidFill>
                  <a:schemeClr val="accent1"/>
                </a:solidFill>
                <a:latin typeface="兰亭黑-简 纤黑" charset="-122"/>
                <a:ea typeface="兰亭黑-简 纤黑" charset="-122"/>
                <a:cs typeface="兰亭黑-简 纤黑" charset="-122"/>
              </a:rPr>
              <a:t>切圆的半径是？</a:t>
            </a:r>
            <a:endParaRPr kumimoji="1" lang="zh-CN" altLang="en-US" b="1" dirty="0" smtClean="0">
              <a:solidFill>
                <a:schemeClr val="accent1"/>
              </a:solidFill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361160" y="1111385"/>
            <a:ext cx="510401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加上地点和类型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餐馆地点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["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香港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悉尼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悉尼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悉尼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纽约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伦敦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伦敦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伦敦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伦敦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"]</a:t>
            </a:r>
          </a:p>
          <a:p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</a:p>
          <a:p>
            <a:r>
              <a:rPr lang="en-US" altLang="zh-CN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餐馆类型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["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茶店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茶屋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奥地利式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休闲饮料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面包房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面包房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巧克力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美式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海鲜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美式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早餐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早午餐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法式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咖啡 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茶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拉丁美式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西班牙式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西班牙式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西班牙式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", "</a:t>
            </a:r>
            <a:r>
              <a:rPr lang="zh-CN" altLang="en-US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泰式</a:t>
            </a:r>
            <a:r>
              <a:rPr lang="en-US" altLang="zh-CN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"]</a:t>
            </a:r>
            <a:endParaRPr lang="zh-CN" altLang="en-US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338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8" y="2705724"/>
            <a:ext cx="5104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Lantinghei SC Demibold" charset="-122"/>
                <a:ea typeface="Lantinghei SC Demibold" charset="-122"/>
                <a:cs typeface="Lantinghei SC Demibold" charset="-122"/>
                <a:hlinkClick r:id="rId2"/>
              </a:rPr>
              <a:t>课件和完成的工程下载</a:t>
            </a:r>
            <a:endParaRPr lang="zh-CN" altLang="en-US" sz="2000" dirty="0" smtClean="0">
              <a:latin typeface="Lantinghei SC Demibold" charset="-122"/>
              <a:ea typeface="Lantinghei SC Demibold" charset="-122"/>
              <a:cs typeface="Lantinghei SC Demibold" charset="-122"/>
              <a:hlinkClick r:id="rId2"/>
            </a:endParaRPr>
          </a:p>
          <a:p>
            <a:r>
              <a:rPr lang="en-US" altLang="zh-CN" sz="2000" dirty="0" smtClean="0">
                <a:latin typeface="Lantinghei SC Demibold" charset="-122"/>
                <a:ea typeface="Lantinghei SC Demibold" charset="-122"/>
                <a:cs typeface="Lantinghei SC Demibold" charset="-122"/>
                <a:hlinkClick r:id="rId2"/>
              </a:rPr>
              <a:t>https</a:t>
            </a:r>
            <a:r>
              <a:rPr lang="en-US" altLang="zh-CN" sz="2000" dirty="0">
                <a:latin typeface="Lantinghei SC Demibold" charset="-122"/>
                <a:ea typeface="Lantinghei SC Demibold" charset="-122"/>
                <a:cs typeface="Lantinghei SC Demibold" charset="-122"/>
                <a:hlinkClick r:id="rId2"/>
              </a:rPr>
              <a:t>://github.com/yagamis/cell</a:t>
            </a:r>
            <a:endParaRPr lang="zh-CN" altLang="en-US" sz="2000" b="1" dirty="0" smtClean="0">
              <a:solidFill>
                <a:srgbClr val="00547E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344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311633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1615845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93826" y="574419"/>
            <a:ext cx="782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2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UITableViewController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重建表格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69918" y="1851205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各餐馆专属缩略图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2943331"/>
            <a:ext cx="5928865" cy="9939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569918" y="3178691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定制单元格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88" y="4432161"/>
            <a:ext cx="5928865" cy="99394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3569918" y="4679245"/>
            <a:ext cx="782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表格控制器编码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62954"/>
            <a:ext cx="8202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4000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UITableViewController</a:t>
            </a:r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重建表格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UITableViewController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9" y="3336611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更易用、省去配置代理和数据源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20130" y="4334138"/>
            <a:ext cx="67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默认有自动布局</a:t>
            </a:r>
          </a:p>
        </p:txBody>
      </p:sp>
    </p:spTree>
    <p:extLst>
      <p:ext uri="{BB962C8B-B14F-4D97-AF65-F5344CB8AC3E}">
        <p14:creationId xmlns:p14="http://schemas.microsoft.com/office/powerpoint/2010/main" val="2085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重建工程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Single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6378" y="376208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工程名：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FoodPin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删除默认控制器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拖一个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TableViewController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组件到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storyboard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，设为初始控制器</a:t>
            </a:r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自定义表格控制器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新建文件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Cocoa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Touch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6378" y="3762089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文件名：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RestaurantTableViewController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继承自：</a:t>
            </a:r>
            <a:r>
              <a:rPr lang="en-US" altLang="zh-CN" sz="20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UITableViewController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96378" y="5558011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子类与父类概念（面向对象）</a:t>
            </a:r>
          </a:p>
        </p:txBody>
      </p:sp>
    </p:spTree>
    <p:extLst>
      <p:ext uri="{BB962C8B-B14F-4D97-AF65-F5344CB8AC3E}">
        <p14:creationId xmlns:p14="http://schemas.microsoft.com/office/powerpoint/2010/main" val="16550353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控制器与视图关联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 descr="屏幕快照 2015-05-18 上午10.53.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10" y="2180576"/>
            <a:ext cx="10058400" cy="2434517"/>
          </a:xfrm>
          <a:prstGeom prst="rect">
            <a:avLst/>
          </a:prstGeom>
        </p:spPr>
      </p:pic>
      <p:sp>
        <p:nvSpPr>
          <p:cNvPr id="12" name="椭圆形标注 11"/>
          <p:cNvSpPr/>
          <p:nvPr/>
        </p:nvSpPr>
        <p:spPr>
          <a:xfrm>
            <a:off x="3868615" y="4935415"/>
            <a:ext cx="1735015" cy="1289538"/>
          </a:xfrm>
          <a:prstGeom prst="wedgeEllipseCallout">
            <a:avLst>
              <a:gd name="adj1" fmla="val 52911"/>
              <a:gd name="adj2" fmla="val -1729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>
                <a:latin typeface="兰亭黑-简 纤黑" charset="-122"/>
                <a:ea typeface="兰亭黑-简 纤黑" charset="-122"/>
                <a:cs typeface="兰亭黑-简 纤黑" charset="-122"/>
              </a:rPr>
              <a:t>选中视图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3" name="椭圆形标注 12"/>
          <p:cNvSpPr/>
          <p:nvPr/>
        </p:nvSpPr>
        <p:spPr>
          <a:xfrm>
            <a:off x="6459415" y="1633743"/>
            <a:ext cx="2168769" cy="1289538"/>
          </a:xfrm>
          <a:prstGeom prst="wedgeEllipseCallout">
            <a:avLst>
              <a:gd name="adj1" fmla="val 97371"/>
              <a:gd name="adj2" fmla="val 22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点击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Identity</a:t>
            </a:r>
            <a:endParaRPr kumimoji="1" lang="zh-CN" altLang="en-US" dirty="0" smtClean="0">
              <a:latin typeface="兰亭黑-简 纤黑" charset="-122"/>
              <a:ea typeface="兰亭黑-简 纤黑" charset="-122"/>
              <a:cs typeface="兰亭黑-简 纤黑" charset="-122"/>
            </a:endParaRPr>
          </a:p>
          <a:p>
            <a:pPr algn="ctr"/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Inspector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4" name="椭圆形标注 13"/>
          <p:cNvSpPr/>
          <p:nvPr/>
        </p:nvSpPr>
        <p:spPr>
          <a:xfrm>
            <a:off x="9022893" y="4716912"/>
            <a:ext cx="2168769" cy="1289538"/>
          </a:xfrm>
          <a:prstGeom prst="wedgeEllipseCallout">
            <a:avLst>
              <a:gd name="adj1" fmla="val 36830"/>
              <a:gd name="adj2" fmla="val -1765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点击下拉箭头选择刚才新建的类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60017" y="6326772"/>
            <a:ext cx="6510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把单元格样式由基本调整为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Basic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identifier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“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289669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4083</TotalTime>
  <Words>1070</Words>
  <Application>Microsoft Macintosh PowerPoint</Application>
  <PresentationFormat>宽屏</PresentationFormat>
  <Paragraphs>156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7" baseType="lpstr">
      <vt:lpstr>Calibri</vt:lpstr>
      <vt:lpstr>Calibri Light</vt:lpstr>
      <vt:lpstr>Lantinghei SC Demibold</vt:lpstr>
      <vt:lpstr>兰亭黑-简 纤黑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yunbo zhang</cp:lastModifiedBy>
  <cp:revision>848</cp:revision>
  <dcterms:created xsi:type="dcterms:W3CDTF">2014-05-16T07:57:58Z</dcterms:created>
  <dcterms:modified xsi:type="dcterms:W3CDTF">2015-10-05T07:56:20Z</dcterms:modified>
</cp:coreProperties>
</file>

<file path=docProps/thumbnail.jpeg>
</file>